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a14dd4e74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a14dd4e74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a14dd4e74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3a14dd4e74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a14dd4e7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a14dd4e7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a14dd4e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3a14dd4e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3a14dd4e74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3a14dd4e7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3a14dd4e7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3a14dd4e7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a14dd4e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3a14dd4e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a14dd4e7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3a14dd4e7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a14dd4e7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3a14dd4e7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a14dd4e74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a14dd4e74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88283c2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88283c2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3a14dd4e74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3a14dd4e74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88283c25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88283c25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39b5aba2e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39b5aba2e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9b5aba2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9b5aba2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9b5aba2e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39b5aba2e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0a8af3bd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0a8af3bd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a080a8a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3a080a8a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a14dd4e74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3a14dd4e74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ebi.ac.uk/" TargetMode="External"/><Relationship Id="rId4" Type="http://schemas.openxmlformats.org/officeDocument/2006/relationships/hyperlink" Target="https://www.ncbi.nlm.nih.gov/Traces/study/?acc=SRP091761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7.jpg"/><Relationship Id="rId5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ebs.iiitd.edu.in/raghava/algpred/submission.html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12.png"/><Relationship Id="rId7" Type="http://schemas.openxmlformats.org/officeDocument/2006/relationships/image" Target="../media/image26.png"/><Relationship Id="rId8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ncbi.nlm.nih.gov/books/NBK2263/#:~:text=Red%20blood%20cells%20transport%20oxygen&amp;text=Also%20known%20as%20erythrocytes%2C%20RBCs,through%20the%20smallest%20blood%20vessels" TargetMode="External"/><Relationship Id="rId4" Type="http://schemas.openxmlformats.org/officeDocument/2006/relationships/hyperlink" Target="https://www.ucsfhealth.org/medical-tests/wbc-count#:~:text=Normal%20Results,or%20may%20test%20different%20specimens" TargetMode="External"/><Relationship Id="rId5" Type="http://schemas.openxmlformats.org/officeDocument/2006/relationships/hyperlink" Target="https://www.ncbi.nlm.nih.gov/pmc/articles/PMC4549105/" TargetMode="External"/><Relationship Id="rId6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igitalworldbiology.com/blog/what-immunoprofiling" TargetMode="External"/><Relationship Id="rId4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ntibodyengineershack.slack.com/team/U05GX9Q55BP" TargetMode="External"/><Relationship Id="rId4" Type="http://schemas.openxmlformats.org/officeDocument/2006/relationships/hyperlink" Target="https://antibodyengineershack.slack.com/team/U03RH3LQ8LE" TargetMode="External"/><Relationship Id="rId5" Type="http://schemas.openxmlformats.org/officeDocument/2006/relationships/hyperlink" Target="https://antibodyengineershack.slack.com/team/U05HPUBNJU8" TargetMode="External"/><Relationship Id="rId6" Type="http://schemas.openxmlformats.org/officeDocument/2006/relationships/hyperlink" Target="https://antibodyengineershack.slack.com/team/U05GX9PS49K" TargetMode="External"/><Relationship Id="rId7" Type="http://schemas.openxmlformats.org/officeDocument/2006/relationships/hyperlink" Target="https://antibodyengineershack.slack.com/team/U05H047C4AF" TargetMode="External"/><Relationship Id="rId8" Type="http://schemas.openxmlformats.org/officeDocument/2006/relationships/hyperlink" Target="https://antibodyengineershack.slack.com/team/U05H047C4A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hyperlink" Target="https://doi.org/10.1145/3437359.3465565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Immunoprofiling 2023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Deciphering Antigen Receptor Biology Through Bioinformatics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ctrTitle"/>
          </p:nvPr>
        </p:nvSpPr>
        <p:spPr>
          <a:xfrm>
            <a:off x="311700" y="117875"/>
            <a:ext cx="8520600" cy="19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Topic: </a:t>
            </a:r>
            <a:r>
              <a:rPr lang="en"/>
              <a:t>Vaccination;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/>
              <a:t>Process to induce an optimal immune response in the host to protect against an environmental or endogenous threat.</a:t>
            </a:r>
            <a:r>
              <a:rPr lang="en"/>
              <a:t> </a:t>
            </a:r>
            <a:endParaRPr/>
          </a:p>
        </p:txBody>
      </p:sp>
      <p:sp>
        <p:nvSpPr>
          <p:cNvPr id="123" name="Google Shape;123;p22"/>
          <p:cNvSpPr txBox="1"/>
          <p:nvPr>
            <p:ph idx="1" type="subTitle"/>
          </p:nvPr>
        </p:nvSpPr>
        <p:spPr>
          <a:xfrm>
            <a:off x="311700" y="2159100"/>
            <a:ext cx="8520600" cy="27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Research Project Proposals: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can we use vaccination to protect against complications from infection/cancer?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can we measure the effects of vaccination?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can we improve vaccination? How can we improve measuring?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ctrTitle"/>
          </p:nvPr>
        </p:nvSpPr>
        <p:spPr>
          <a:xfrm>
            <a:off x="311700" y="236125"/>
            <a:ext cx="8520600" cy="6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Undergraduate</a:t>
            </a:r>
            <a:r>
              <a:rPr lang="en" sz="3300"/>
              <a:t> Research Projects</a:t>
            </a:r>
            <a:endParaRPr sz="3300"/>
          </a:p>
        </p:txBody>
      </p:sp>
      <p:sp>
        <p:nvSpPr>
          <p:cNvPr id="129" name="Google Shape;129;p23"/>
          <p:cNvSpPr txBox="1"/>
          <p:nvPr>
            <p:ph idx="1" type="subTitle"/>
          </p:nvPr>
        </p:nvSpPr>
        <p:spPr>
          <a:xfrm>
            <a:off x="311700" y="1127450"/>
            <a:ext cx="8520600" cy="31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Utilizing existing tools and data: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6394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How can we measure the effects of vaccination?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6394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Are there any markers of a successful vaccination?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6394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is the optimal volume of a blood sample needed to determine if a vaccination was successful?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6394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When should blood samples be taken?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ctrTitle"/>
          </p:nvPr>
        </p:nvSpPr>
        <p:spPr>
          <a:xfrm>
            <a:off x="215900" y="0"/>
            <a:ext cx="4780200" cy="19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Q: How can we measure the effects of vaccination?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R.P.P.: Immunoprofiling?</a:t>
            </a:r>
            <a:endParaRPr sz="1500"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75" y="534550"/>
            <a:ext cx="3271798" cy="8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/>
          <p:nvPr/>
        </p:nvSpPr>
        <p:spPr>
          <a:xfrm>
            <a:off x="6204211" y="217250"/>
            <a:ext cx="353700" cy="3537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Start</a:t>
            </a:r>
            <a:endParaRPr sz="2000"/>
          </a:p>
        </p:txBody>
      </p:sp>
      <p:sp>
        <p:nvSpPr>
          <p:cNvPr id="137" name="Google Shape;137;p24"/>
          <p:cNvSpPr/>
          <p:nvPr/>
        </p:nvSpPr>
        <p:spPr>
          <a:xfrm>
            <a:off x="5856013" y="788863"/>
            <a:ext cx="1050075" cy="3537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Find data</a:t>
            </a:r>
            <a:endParaRPr sz="900"/>
          </a:p>
        </p:txBody>
      </p:sp>
      <p:sp>
        <p:nvSpPr>
          <p:cNvPr id="138" name="Google Shape;138;p24"/>
          <p:cNvSpPr/>
          <p:nvPr/>
        </p:nvSpPr>
        <p:spPr>
          <a:xfrm>
            <a:off x="5852650" y="1358913"/>
            <a:ext cx="1050084" cy="353700"/>
          </a:xfrm>
          <a:prstGeom prst="flowChartDisp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Look at it</a:t>
            </a:r>
            <a:endParaRPr sz="900"/>
          </a:p>
        </p:txBody>
      </p:sp>
      <p:sp>
        <p:nvSpPr>
          <p:cNvPr id="139" name="Google Shape;139;p24"/>
          <p:cNvSpPr/>
          <p:nvPr/>
        </p:nvSpPr>
        <p:spPr>
          <a:xfrm>
            <a:off x="5852688" y="1928975"/>
            <a:ext cx="1050075" cy="70005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Informative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as-is?</a:t>
            </a:r>
            <a:endParaRPr sz="800"/>
          </a:p>
        </p:txBody>
      </p:sp>
      <p:sp>
        <p:nvSpPr>
          <p:cNvPr id="140" name="Google Shape;140;p24"/>
          <p:cNvSpPr/>
          <p:nvPr/>
        </p:nvSpPr>
        <p:spPr>
          <a:xfrm>
            <a:off x="7294350" y="2103900"/>
            <a:ext cx="1050084" cy="353700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Present it</a:t>
            </a:r>
            <a:endParaRPr sz="900"/>
          </a:p>
        </p:txBody>
      </p:sp>
      <p:sp>
        <p:nvSpPr>
          <p:cNvPr id="141" name="Google Shape;141;p24"/>
          <p:cNvSpPr/>
          <p:nvPr/>
        </p:nvSpPr>
        <p:spPr>
          <a:xfrm>
            <a:off x="5852700" y="2844500"/>
            <a:ext cx="1050075" cy="70005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Can it be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processed?</a:t>
            </a:r>
            <a:endParaRPr sz="700"/>
          </a:p>
        </p:txBody>
      </p:sp>
      <p:sp>
        <p:nvSpPr>
          <p:cNvPr id="142" name="Google Shape;142;p24"/>
          <p:cNvSpPr/>
          <p:nvPr/>
        </p:nvSpPr>
        <p:spPr>
          <a:xfrm>
            <a:off x="6200848" y="4672050"/>
            <a:ext cx="353700" cy="3537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Done</a:t>
            </a:r>
            <a:endParaRPr sz="1900"/>
          </a:p>
        </p:txBody>
      </p:sp>
      <p:sp>
        <p:nvSpPr>
          <p:cNvPr id="143" name="Google Shape;143;p24"/>
          <p:cNvSpPr/>
          <p:nvPr/>
        </p:nvSpPr>
        <p:spPr>
          <a:xfrm>
            <a:off x="5852675" y="3758275"/>
            <a:ext cx="1050075" cy="70005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More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Time?</a:t>
            </a:r>
            <a:endParaRPr sz="700"/>
          </a:p>
        </p:txBody>
      </p:sp>
      <p:sp>
        <p:nvSpPr>
          <p:cNvPr id="144" name="Google Shape;144;p24"/>
          <p:cNvSpPr/>
          <p:nvPr/>
        </p:nvSpPr>
        <p:spPr>
          <a:xfrm>
            <a:off x="4417700" y="3017675"/>
            <a:ext cx="1050075" cy="3537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Process it</a:t>
            </a:r>
            <a:endParaRPr sz="900"/>
          </a:p>
        </p:txBody>
      </p:sp>
      <p:cxnSp>
        <p:nvCxnSpPr>
          <p:cNvPr id="145" name="Google Shape;145;p24"/>
          <p:cNvCxnSpPr>
            <a:stCxn id="136" idx="4"/>
            <a:endCxn id="137" idx="0"/>
          </p:cNvCxnSpPr>
          <p:nvPr/>
        </p:nvCxnSpPr>
        <p:spPr>
          <a:xfrm>
            <a:off x="6381061" y="570950"/>
            <a:ext cx="0" cy="2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4"/>
          <p:cNvCxnSpPr>
            <a:stCxn id="137" idx="2"/>
            <a:endCxn id="138" idx="0"/>
          </p:cNvCxnSpPr>
          <p:nvPr/>
        </p:nvCxnSpPr>
        <p:spPr>
          <a:xfrm flipH="1">
            <a:off x="6377750" y="1142563"/>
            <a:ext cx="3300" cy="2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4"/>
          <p:cNvCxnSpPr>
            <a:stCxn id="138" idx="2"/>
            <a:endCxn id="139" idx="0"/>
          </p:cNvCxnSpPr>
          <p:nvPr/>
        </p:nvCxnSpPr>
        <p:spPr>
          <a:xfrm>
            <a:off x="6377692" y="1712613"/>
            <a:ext cx="0" cy="2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4"/>
          <p:cNvCxnSpPr>
            <a:stCxn id="139" idx="2"/>
            <a:endCxn id="141" idx="0"/>
          </p:cNvCxnSpPr>
          <p:nvPr/>
        </p:nvCxnSpPr>
        <p:spPr>
          <a:xfrm>
            <a:off x="6377725" y="2629025"/>
            <a:ext cx="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4"/>
          <p:cNvCxnSpPr>
            <a:stCxn id="141" idx="2"/>
            <a:endCxn id="143" idx="0"/>
          </p:cNvCxnSpPr>
          <p:nvPr/>
        </p:nvCxnSpPr>
        <p:spPr>
          <a:xfrm>
            <a:off x="6377738" y="3544550"/>
            <a:ext cx="0" cy="2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4"/>
          <p:cNvCxnSpPr>
            <a:stCxn id="143" idx="2"/>
            <a:endCxn id="142" idx="0"/>
          </p:cNvCxnSpPr>
          <p:nvPr/>
        </p:nvCxnSpPr>
        <p:spPr>
          <a:xfrm>
            <a:off x="6377713" y="4458325"/>
            <a:ext cx="0" cy="2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4"/>
          <p:cNvCxnSpPr>
            <a:stCxn id="141" idx="1"/>
            <a:endCxn id="144" idx="3"/>
          </p:cNvCxnSpPr>
          <p:nvPr/>
        </p:nvCxnSpPr>
        <p:spPr>
          <a:xfrm rot="10800000">
            <a:off x="5467800" y="3194525"/>
            <a:ext cx="38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4"/>
          <p:cNvCxnSpPr>
            <a:endCxn id="140" idx="1"/>
          </p:cNvCxnSpPr>
          <p:nvPr/>
        </p:nvCxnSpPr>
        <p:spPr>
          <a:xfrm>
            <a:off x="6902850" y="2278950"/>
            <a:ext cx="3915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4"/>
          <p:cNvCxnSpPr/>
          <p:nvPr/>
        </p:nvCxnSpPr>
        <p:spPr>
          <a:xfrm>
            <a:off x="7744725" y="2461225"/>
            <a:ext cx="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4"/>
          <p:cNvCxnSpPr/>
          <p:nvPr/>
        </p:nvCxnSpPr>
        <p:spPr>
          <a:xfrm rot="10800000">
            <a:off x="6447700" y="2733875"/>
            <a:ext cx="130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4"/>
          <p:cNvCxnSpPr>
            <a:stCxn id="144" idx="0"/>
          </p:cNvCxnSpPr>
          <p:nvPr/>
        </p:nvCxnSpPr>
        <p:spPr>
          <a:xfrm flipH="1" rot="10800000">
            <a:off x="4942738" y="1534175"/>
            <a:ext cx="600" cy="14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4"/>
          <p:cNvCxnSpPr>
            <a:endCxn id="138" idx="1"/>
          </p:cNvCxnSpPr>
          <p:nvPr/>
        </p:nvCxnSpPr>
        <p:spPr>
          <a:xfrm flipH="1" rot="10800000">
            <a:off x="4940350" y="1535763"/>
            <a:ext cx="9123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4"/>
          <p:cNvCxnSpPr>
            <a:stCxn id="143" idx="3"/>
          </p:cNvCxnSpPr>
          <p:nvPr/>
        </p:nvCxnSpPr>
        <p:spPr>
          <a:xfrm flipH="1" rot="10800000">
            <a:off x="6902750" y="4108000"/>
            <a:ext cx="18594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4"/>
          <p:cNvCxnSpPr/>
          <p:nvPr/>
        </p:nvCxnSpPr>
        <p:spPr>
          <a:xfrm rot="10800000">
            <a:off x="8761625" y="965450"/>
            <a:ext cx="0" cy="314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4"/>
          <p:cNvCxnSpPr>
            <a:endCxn id="137" idx="3"/>
          </p:cNvCxnSpPr>
          <p:nvPr/>
        </p:nvCxnSpPr>
        <p:spPr>
          <a:xfrm flipH="1">
            <a:off x="6906088" y="965413"/>
            <a:ext cx="18630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00" y="1915800"/>
            <a:ext cx="2965451" cy="13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875" y="3431024"/>
            <a:ext cx="2899415" cy="13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163550" y="193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Immune-Profiling Github Page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75" y="867000"/>
            <a:ext cx="8397076" cy="398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239925" y="1819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20"/>
              <a:t>Parallelization of Transcriptomics Analysis of Immunological Data</a:t>
            </a:r>
            <a:endParaRPr b="1" sz="2120"/>
          </a:p>
        </p:txBody>
      </p:sp>
      <p:sp>
        <p:nvSpPr>
          <p:cNvPr id="173" name="Google Shape;173;p26"/>
          <p:cNvSpPr/>
          <p:nvPr/>
        </p:nvSpPr>
        <p:spPr>
          <a:xfrm>
            <a:off x="825325" y="754600"/>
            <a:ext cx="2703300" cy="63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INPUT:</a:t>
            </a:r>
            <a:r>
              <a:rPr lang="en" sz="1300"/>
              <a:t> compressed RNAseq fastq reads</a:t>
            </a:r>
            <a:endParaRPr sz="1300"/>
          </a:p>
        </p:txBody>
      </p:sp>
      <p:sp>
        <p:nvSpPr>
          <p:cNvPr id="174" name="Google Shape;174;p26"/>
          <p:cNvSpPr/>
          <p:nvPr/>
        </p:nvSpPr>
        <p:spPr>
          <a:xfrm>
            <a:off x="3552600" y="1244000"/>
            <a:ext cx="1232100" cy="22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/>
          <p:nvPr/>
        </p:nvSpPr>
        <p:spPr>
          <a:xfrm>
            <a:off x="4808675" y="879200"/>
            <a:ext cx="3995100" cy="95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SOURCE:</a:t>
            </a:r>
            <a:r>
              <a:rPr lang="en" sz="1300"/>
              <a:t>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" sz="100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European Bioinformatics Institute (EBI)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IDENTIFIER</a:t>
            </a:r>
            <a:r>
              <a:rPr b="1" lang="en" sz="1300"/>
              <a:t>: </a:t>
            </a:r>
            <a:r>
              <a:rPr lang="en" sz="1000" u="sng">
                <a:solidFill>
                  <a:srgbClr val="23527C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SRR4431764</a:t>
            </a:r>
            <a:r>
              <a:rPr b="1" lang="en" sz="1100"/>
              <a:t> </a:t>
            </a:r>
            <a:r>
              <a:rPr lang="en" sz="1000"/>
              <a:t>(NCBI-SRA Run Selector)</a:t>
            </a:r>
            <a:endParaRPr sz="1000"/>
          </a:p>
        </p:txBody>
      </p:sp>
      <p:sp>
        <p:nvSpPr>
          <p:cNvPr id="176" name="Google Shape;176;p26"/>
          <p:cNvSpPr/>
          <p:nvPr/>
        </p:nvSpPr>
        <p:spPr>
          <a:xfrm flipH="1" rot="-5400000">
            <a:off x="2003425" y="1448350"/>
            <a:ext cx="347100" cy="22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/>
          <p:nvPr/>
        </p:nvSpPr>
        <p:spPr>
          <a:xfrm>
            <a:off x="825325" y="1735600"/>
            <a:ext cx="2703300" cy="63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QUALITY TRIM</a:t>
            </a:r>
            <a:r>
              <a:rPr b="1" lang="en" sz="1300"/>
              <a:t>:</a:t>
            </a:r>
            <a:r>
              <a:rPr lang="en" sz="1300"/>
              <a:t> Using Fastp</a:t>
            </a:r>
            <a:endParaRPr sz="1300"/>
          </a:p>
        </p:txBody>
      </p:sp>
      <p:sp>
        <p:nvSpPr>
          <p:cNvPr id="178" name="Google Shape;178;p26"/>
          <p:cNvSpPr/>
          <p:nvPr/>
        </p:nvSpPr>
        <p:spPr>
          <a:xfrm>
            <a:off x="825325" y="2692600"/>
            <a:ext cx="2703300" cy="110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CONVERT TO FASTA</a:t>
            </a:r>
            <a:r>
              <a:rPr b="1" lang="en" sz="1300"/>
              <a:t>:</a:t>
            </a:r>
            <a:r>
              <a:rPr lang="en" sz="1300"/>
              <a:t>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Seqtk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Fastxtoolkit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Bash (using ‘awk’ or ‘paste’</a:t>
            </a:r>
            <a:endParaRPr sz="1300"/>
          </a:p>
        </p:txBody>
      </p:sp>
      <p:sp>
        <p:nvSpPr>
          <p:cNvPr id="179" name="Google Shape;179;p26"/>
          <p:cNvSpPr/>
          <p:nvPr/>
        </p:nvSpPr>
        <p:spPr>
          <a:xfrm flipH="1" rot="-5400000">
            <a:off x="2015425" y="2417350"/>
            <a:ext cx="323100" cy="22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681825" y="4116100"/>
            <a:ext cx="3217800" cy="88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MERGE READS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PROCESS SEQS USING IGBLAST</a:t>
            </a:r>
            <a:endParaRPr b="1" sz="1300"/>
          </a:p>
        </p:txBody>
      </p:sp>
      <p:sp>
        <p:nvSpPr>
          <p:cNvPr id="181" name="Google Shape;181;p26"/>
          <p:cNvSpPr/>
          <p:nvPr/>
        </p:nvSpPr>
        <p:spPr>
          <a:xfrm flipH="1" rot="-5400000">
            <a:off x="2015425" y="3840850"/>
            <a:ext cx="323100" cy="22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5372225" y="2571750"/>
            <a:ext cx="2868000" cy="2057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 txBox="1"/>
          <p:nvPr/>
        </p:nvSpPr>
        <p:spPr>
          <a:xfrm>
            <a:off x="5801525" y="3253500"/>
            <a:ext cx="20094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RNASEQ ANALYSIS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INPUT: Igblast TSV</a:t>
            </a:r>
            <a:endParaRPr b="1"/>
          </a:p>
        </p:txBody>
      </p:sp>
      <p:sp>
        <p:nvSpPr>
          <p:cNvPr id="184" name="Google Shape;184;p26"/>
          <p:cNvSpPr txBox="1"/>
          <p:nvPr/>
        </p:nvSpPr>
        <p:spPr>
          <a:xfrm>
            <a:off x="6387500" y="2482050"/>
            <a:ext cx="19377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sp>
        <p:nvSpPr>
          <p:cNvPr id="185" name="Google Shape;185;p26"/>
          <p:cNvSpPr txBox="1"/>
          <p:nvPr/>
        </p:nvSpPr>
        <p:spPr>
          <a:xfrm rot="-5400000">
            <a:off x="4617200" y="3284500"/>
            <a:ext cx="171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plotly/seaborn</a:t>
            </a:r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3899500" y="2464100"/>
            <a:ext cx="5382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5789525" y="4301350"/>
            <a:ext cx="22248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nextflow/snakemake</a:t>
            </a:r>
            <a:endParaRPr/>
          </a:p>
        </p:txBody>
      </p:sp>
      <p:sp>
        <p:nvSpPr>
          <p:cNvPr id="188" name="Google Shape;188;p26"/>
          <p:cNvSpPr txBox="1"/>
          <p:nvPr/>
        </p:nvSpPr>
        <p:spPr>
          <a:xfrm rot="5400000">
            <a:off x="7780850" y="3486754"/>
            <a:ext cx="8613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TOOLS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the Bioinformatics tools used in Immune Profiling</a:t>
            </a: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1749"/>
            <a:ext cx="4152351" cy="13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71743"/>
            <a:ext cx="4419601" cy="1912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2556200"/>
            <a:ext cx="4419600" cy="1944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CEDAR</a:t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75" y="1017725"/>
            <a:ext cx="6223809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3237"/>
            <a:ext cx="8291401" cy="46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6850" y="315188"/>
            <a:ext cx="6530300" cy="451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15200"/>
            <a:ext cx="8431049" cy="46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9875" y="176100"/>
            <a:ext cx="2438400" cy="50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6600" y="180062"/>
            <a:ext cx="8830780" cy="48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iReceptor</a:t>
            </a:r>
            <a:endParaRPr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6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41075"/>
            <a:ext cx="8520600" cy="36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311700" y="283025"/>
            <a:ext cx="85206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tools: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Allergenic protein.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https://webs.iiitd.edu.in/raghava/algpred/submission.html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Stability?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249"/>
              <a:buFont typeface="Arial"/>
              <a:buNone/>
            </a:pPr>
            <a:r>
              <a:rPr lang="en" sz="2666"/>
              <a:t>https://web.expasy.org/protparam/</a:t>
            </a:r>
            <a:endParaRPr sz="2000"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625" y="2245025"/>
            <a:ext cx="5775651" cy="26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0625" y="2349175"/>
            <a:ext cx="5775650" cy="27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0625" y="2293675"/>
            <a:ext cx="5711224" cy="27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6425" y="2293675"/>
            <a:ext cx="3506175" cy="27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3150" y="2245025"/>
            <a:ext cx="3376250" cy="28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idx="1" type="body"/>
          </p:nvPr>
        </p:nvSpPr>
        <p:spPr>
          <a:xfrm>
            <a:off x="6138300" y="782875"/>
            <a:ext cx="28131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Breast Cancer Data Set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-349250" lvl="0" marL="45720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❖"/>
            </a:pPr>
            <a:r>
              <a:rPr lang="en" sz="1900">
                <a:solidFill>
                  <a:schemeClr val="dk1"/>
                </a:solidFill>
              </a:rPr>
              <a:t>Continue learning codes to get more information from my data set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98" y="596500"/>
            <a:ext cx="5536625" cy="41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2232650" y="1533475"/>
            <a:ext cx="6599700" cy="30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milliliter (1ml) of blood:</a:t>
            </a:r>
            <a:endParaRPr/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1 million PBMCs (</a:t>
            </a:r>
            <a:r>
              <a:rPr lang="en" sz="1500"/>
              <a:t>Peripheral</a:t>
            </a:r>
            <a:r>
              <a:rPr lang="en" sz="1500"/>
              <a:t> Blood Mononuclear Cells) aka White Blood Cells): lymphocytes [B-cells: 15%, T-Cells: 70%]; monocytes, basophils, eosinophils, neutrophils: 5%; natural killer [NK] cells: 10%)* </a:t>
            </a:r>
            <a:endParaRPr sz="1500"/>
          </a:p>
          <a:p>
            <a:pPr indent="-323850" lvl="0" marL="457200" rtl="0" algn="l">
              <a:spcBef>
                <a:spcPts val="3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3-6 million Red Blood Cells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*N</a:t>
            </a:r>
            <a:r>
              <a:rPr lang="en" sz="1000"/>
              <a:t>umbers affected by health. Other tissues (lymph, tumors, …) are also analyzed. 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References </a:t>
            </a:r>
            <a:endParaRPr sz="1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https://www.ncbi.nlm.nih.gov/books/NBK2263/#:~:text=Red%20blood%20cells%20transport%20oxygen&amp;text=Also%20known%20as%20erythrocytes%2C%20RBCs,through%20the%20smallest%20blood%20vessels</a:t>
            </a:r>
            <a:r>
              <a:rPr lang="en" sz="1000"/>
              <a:t>.</a:t>
            </a:r>
            <a:endParaRPr sz="1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https://www.ucsfhealth.org/medical-tests/wbc-count#:~:text=Normal%20Results,or%20may%20test%20different%20specimens</a:t>
            </a:r>
            <a:r>
              <a:rPr lang="en" sz="1000"/>
              <a:t>.</a:t>
            </a:r>
            <a:endParaRPr sz="1000"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https://www.ncbi.nlm.nih.gov/pmc/articles/PMC4549105/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950" y="1780400"/>
            <a:ext cx="2175325" cy="21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36975" y="982300"/>
            <a:ext cx="83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antibodies and T-cell receptors (collectively, immune receptors) tell us about health?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7" name="Google Shape;23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Comprehensive understanding of antibody diversity and structure.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Advance our comprehension of immune responses.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5425" y="2271800"/>
            <a:ext cx="4083701" cy="229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Immunoprofiling	 - Characterize Immune Receptors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128450" y="1337213"/>
            <a:ext cx="462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DNA sequencing is used to </a:t>
            </a:r>
            <a:r>
              <a:rPr lang="en"/>
              <a:t>assess the numbers of different B-Cells and T-Cells to measure: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Active infections, allergies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Cancer treatment, vaccine efficacy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Past disease exposure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Teaches concepts related to immune gene rearrangement (VDJ, VJ) and diversity, and cellular expansion (clonality).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50" u="sng">
                <a:solidFill>
                  <a:schemeClr val="hlink"/>
                </a:solidFill>
                <a:hlinkClick r:id="rId3"/>
              </a:rPr>
              <a:t>https://digitalworldbiology.com/blog/what-immunoprofiling</a:t>
            </a:r>
            <a:r>
              <a:rPr lang="en" sz="1250"/>
              <a:t> </a:t>
            </a:r>
            <a:endParaRPr sz="125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750" y="1099725"/>
            <a:ext cx="2927475" cy="389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Antibody and T-Cell Receptor Genes and Loci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9213"/>
            <a:ext cx="5506939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6271250" y="1449450"/>
            <a:ext cx="24867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Pop Quiz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an antibody has one heavy and one light (kappa or lambda) how many combinations are </a:t>
            </a:r>
            <a:r>
              <a:rPr lang="en"/>
              <a:t>possible</a:t>
            </a:r>
            <a:r>
              <a:rPr lang="en"/>
              <a:t>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TCRs are either alpha/beta or gamma/delta, how many are possible?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diversity be increased?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Antigen Receptor Gene </a:t>
            </a:r>
            <a:r>
              <a:rPr lang="en"/>
              <a:t>Rearrangement</a:t>
            </a:r>
            <a:r>
              <a:rPr lang="en"/>
              <a:t> Creates Diversity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3375"/>
            <a:ext cx="523085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6271250" y="1601850"/>
            <a:ext cx="2486700" cy="2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Pop Quiz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subtle but there are pink regions between the VDJ junction, what might those represent?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6149075" y="453150"/>
            <a:ext cx="25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Principal</a:t>
            </a: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6554925" y="1373250"/>
            <a:ext cx="2203200" cy="21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Pop Quiz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primer pairs are need to sample the full diversity?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could go wrong/bias the data?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26" y="352452"/>
            <a:ext cx="5250174" cy="43602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4183825" y="3673825"/>
            <a:ext cx="276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of FWRs and CDRs in 700,000+ sequences</a:t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2083825" y="2597575"/>
            <a:ext cx="1320975" cy="789275"/>
          </a:xfrm>
          <a:custGeom>
            <a:rect b="b" l="l" r="r" t="t"/>
            <a:pathLst>
              <a:path extrusionOk="0" h="31571" w="52839">
                <a:moveTo>
                  <a:pt x="0" y="24"/>
                </a:moveTo>
                <a:lnTo>
                  <a:pt x="21764" y="0"/>
                </a:lnTo>
                <a:lnTo>
                  <a:pt x="52839" y="31571"/>
                </a:lnTo>
                <a:lnTo>
                  <a:pt x="40467" y="31545"/>
                </a:lnTo>
                <a:close/>
              </a:path>
            </a:pathLst>
          </a:custGeom>
          <a:solidFill>
            <a:srgbClr val="F9CB9C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Project</a:t>
            </a:r>
            <a:endParaRPr b="1"/>
          </a:p>
        </p:txBody>
      </p:sp>
      <p:sp>
        <p:nvSpPr>
          <p:cNvPr id="99" name="Google Shape;99;p19"/>
          <p:cNvSpPr txBox="1"/>
          <p:nvPr/>
        </p:nvSpPr>
        <p:spPr>
          <a:xfrm>
            <a:off x="490900" y="1027550"/>
            <a:ext cx="39447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00000"/>
                </a:solidFill>
              </a:rPr>
              <a:t>Team</a:t>
            </a:r>
            <a:endParaRPr b="1" sz="2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0097A7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@Ashly Corona Rodriguez</a:t>
            </a:r>
            <a:endParaRPr sz="1850">
              <a:solidFill>
                <a:srgbClr val="0097A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0097A7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@Keith L</a:t>
            </a:r>
            <a:r>
              <a:rPr lang="en" sz="1850">
                <a:solidFill>
                  <a:srgbClr val="0097A7"/>
                </a:solidFill>
                <a:highlight>
                  <a:srgbClr val="FFFFFF"/>
                </a:highlight>
              </a:rPr>
              <a:t>oritz</a:t>
            </a:r>
            <a:endParaRPr sz="1850">
              <a:solidFill>
                <a:srgbClr val="0097A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0097A7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@Oscar Camargo</a:t>
            </a:r>
            <a:endParaRPr sz="1850">
              <a:solidFill>
                <a:srgbClr val="0097A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0097A7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@Rashmi Naidu</a:t>
            </a:r>
            <a:endParaRPr sz="1850">
              <a:solidFill>
                <a:srgbClr val="0097A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0097A7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@Miguel Angel Rizzo Ignacio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0097A7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</a:t>
            </a:r>
            <a:r>
              <a:rPr lang="en" sz="1850">
                <a:solidFill>
                  <a:srgbClr val="0097A7"/>
                </a:solidFill>
                <a:highlight>
                  <a:srgbClr val="FFFFFF"/>
                </a:highlight>
              </a:rPr>
              <a:t>Todd Smith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Mexico, Spain, USA</a:t>
            </a:r>
            <a:endParaRPr sz="1500">
              <a:solidFill>
                <a:srgbClr val="595959"/>
              </a:solidFill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4572000" y="1027550"/>
            <a:ext cx="3999900" cy="3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Use immune profiling datasets to learn:</a:t>
            </a:r>
            <a:endParaRPr b="1" sz="21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Programing (Python, Jupyter)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Databases (IEDB, iReceptor, NCBI)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Work with large datasets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" sz="1900"/>
              <a:t>Millions of sequences</a:t>
            </a:r>
            <a:endParaRPr sz="19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" sz="1900"/>
              <a:t>Gb files	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Antigen Receptor (AR) biology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Semi-guided exploration</a:t>
            </a:r>
            <a:endParaRPr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</a:t>
            </a:r>
            <a:r>
              <a:rPr lang="en"/>
              <a:t>Resource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50" y="1091675"/>
            <a:ext cx="6381750" cy="3654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SEDE Level 1 Service Provider"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411" y="1285550"/>
            <a:ext cx="12954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None/>
            </a:pPr>
            <a:r>
              <a:t/>
            </a:r>
            <a:endParaRPr/>
          </a:p>
        </p:txBody>
      </p:sp>
      <p:pic>
        <p:nvPicPr>
          <p:cNvPr descr="National Science Foundation"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4611" y="1953425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302550" y="4112575"/>
            <a:ext cx="83772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5382B"/>
                </a:solidFill>
                <a:highlight>
                  <a:srgbClr val="FFFFFF"/>
                </a:highlight>
              </a:rPr>
              <a:t>David Y. Hancock, Jeremy Fischer, John Michael Lowe, Winona Snapp-Childs, Marlon Pierce, Suresh Marru, J. Eric Coulter, Matthew Vaughn, Brian Beck, Nirav Merchant, Edwin Skidmore, and Gwen Jacobs. 2021. “Jetstream2: Accelerating cloud computing via Jetstream.” In </a:t>
            </a:r>
            <a:r>
              <a:rPr i="1" lang="en" sz="1000">
                <a:solidFill>
                  <a:srgbClr val="45382B"/>
                </a:solidFill>
              </a:rPr>
              <a:t>Practice and Experience in Advanced Research Computing</a:t>
            </a:r>
            <a:r>
              <a:rPr lang="en" sz="1000">
                <a:solidFill>
                  <a:srgbClr val="45382B"/>
                </a:solidFill>
                <a:highlight>
                  <a:srgbClr val="FFFFFF"/>
                </a:highlight>
              </a:rPr>
              <a:t> (</a:t>
            </a:r>
            <a:r>
              <a:rPr i="1" lang="en" sz="1000">
                <a:solidFill>
                  <a:srgbClr val="45382B"/>
                </a:solidFill>
              </a:rPr>
              <a:t>PEARC ’21</a:t>
            </a:r>
            <a:r>
              <a:rPr lang="en" sz="1000">
                <a:solidFill>
                  <a:srgbClr val="45382B"/>
                </a:solidFill>
                <a:highlight>
                  <a:srgbClr val="FFFFFF"/>
                </a:highlight>
              </a:rPr>
              <a:t>). Association for Computing Machinery, New York, NY, USA, Article 11, 1–8. DOI: </a:t>
            </a:r>
            <a:r>
              <a:rPr lang="en" sz="1000" u="sng">
                <a:solidFill>
                  <a:srgbClr val="006298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https://doi.org/10.1145/3437359.3465565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ctrTitle"/>
          </p:nvPr>
        </p:nvSpPr>
        <p:spPr>
          <a:xfrm>
            <a:off x="311700" y="388625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 sz="1750"/>
              <a:t>Measure, then</a:t>
            </a:r>
            <a:r>
              <a:rPr lang="en"/>
              <a:t> look at the data.”</a:t>
            </a:r>
            <a:endParaRPr/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311700" y="478325"/>
            <a:ext cx="8520600" cy="31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Engineering: How can we: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Design a process to obtain a desired outcome.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Measure the results.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Improve the process. Improve the measuring.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